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1779" r:id="rId7"/>
    <p:sldId id="739" r:id="rId8"/>
    <p:sldId id="1838" r:id="rId9"/>
    <p:sldId id="1852" r:id="rId10"/>
    <p:sldId id="1842" r:id="rId11"/>
    <p:sldId id="1853" r:id="rId12"/>
    <p:sldId id="1854" r:id="rId13"/>
    <p:sldId id="1855" r:id="rId14"/>
    <p:sldId id="1856" r:id="rId15"/>
    <p:sldId id="1857" r:id="rId16"/>
    <p:sldId id="1858" r:id="rId17"/>
    <p:sldId id="1839" r:id="rId18"/>
    <p:sldId id="1860" r:id="rId19"/>
    <p:sldId id="1859"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59595A"/>
    <a:srgbClr val="00FA00"/>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2022/11/19</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2621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11/19/22 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75253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mindspore.cn/" TargetMode="External"/><Relationship Id="rId3" Type="http://schemas.openxmlformats.org/officeDocument/2006/relationships/slideLayout" Target="../slideLayouts/slideLayout5.xml"/><Relationship Id="rId7" Type="http://schemas.openxmlformats.org/officeDocument/2006/relationships/hyperlink" Target="http://www.hiascend.com/" TargetMode="Externa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8.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9.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5"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4841313" cy="953563"/>
          </a:xfrm>
          <a:noFill/>
        </p:spPr>
        <p:txBody>
          <a:bodyPr anchor="ctr">
            <a:noAutofit/>
          </a:bodyPr>
          <a:lstStyle/>
          <a:p>
            <a:pPr algn="dist"/>
            <a:r>
              <a:rPr lang="en-US" altLang="zh-CN" sz="6600" dirty="0">
                <a:solidFill>
                  <a:schemeClr val="bg1"/>
                </a:solidFill>
                <a:latin typeface="Microsoft YaHei" panose="020B0503020204020204" pitchFamily="34" charset="-122"/>
                <a:ea typeface="Microsoft YaHei" panose="020B0503020204020204" pitchFamily="34" charset="-122"/>
              </a:rPr>
              <a:t>AI</a:t>
            </a:r>
            <a:r>
              <a:rPr lang="zh-CN" altLang="en-US" sz="6600" dirty="0">
                <a:solidFill>
                  <a:schemeClr val="bg1"/>
                </a:solidFill>
                <a:latin typeface="Microsoft YaHei" panose="020B0503020204020204" pitchFamily="34" charset="-122"/>
                <a:ea typeface="Microsoft YaHei" panose="020B0503020204020204" pitchFamily="34" charset="-122"/>
              </a:rPr>
              <a:t>编译器</a:t>
            </a:r>
            <a:r>
              <a:rPr lang="zh-CN" altLang="en-US" sz="4000" dirty="0">
                <a:solidFill>
                  <a:schemeClr val="bg1"/>
                </a:solidFill>
                <a:latin typeface="Microsoft YaHei" panose="020B0503020204020204" pitchFamily="34" charset="-122"/>
                <a:ea typeface="Microsoft YaHei" panose="020B0503020204020204" pitchFamily="34" charset="-122"/>
              </a:rPr>
              <a:t>系列</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11665296"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GCC</a:t>
            </a:r>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编译过</a:t>
            </a:r>
            <a:r>
              <a:rPr lang="zh-CN" altLang="en-US" sz="9600" dirty="0">
                <a:ln>
                  <a:solidFill>
                    <a:schemeClr val="bg2">
                      <a:lumMod val="50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程和原理</a:t>
            </a:r>
            <a:endParaRPr lang="zh-CN" altLang="en-US" sz="9600" kern="0" dirty="0">
              <a:ln>
                <a:solidFill>
                  <a:schemeClr val="bg2">
                    <a:lumMod val="50000"/>
                  </a:schemeClr>
                </a:solidFill>
              </a:ln>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汇编器（</a:t>
            </a:r>
            <a:r>
              <a:rPr lang="en-US" altLang="zh-CN" b="1" dirty="0">
                <a:latin typeface="Gill Sans MT" panose="020B0502020104020203" pitchFamily="34" charset="0"/>
              </a:rPr>
              <a:t>Assembling</a:t>
            </a:r>
            <a:r>
              <a:rPr lang="zh-CN" altLang="en-US" b="1" dirty="0">
                <a:latin typeface="Gill Sans MT" panose="020B0502020104020203" pitchFamily="34" charset="0"/>
              </a:rPr>
              <a:t>）</a:t>
            </a:r>
            <a:r>
              <a:rPr lang="zh-CN" altLang="en-US" dirty="0">
                <a:latin typeface="Gill Sans MT" panose="020B0502020104020203" pitchFamily="34" charset="0"/>
              </a:rPr>
              <a:t>：汇编器会将编译器生成的 </a:t>
            </a:r>
            <a:r>
              <a:rPr lang="en-US" altLang="zh-CN" dirty="0">
                <a:latin typeface="Gill Sans MT" panose="020B0502020104020203" pitchFamily="34" charset="0"/>
              </a:rPr>
              <a:t>.s </a:t>
            </a:r>
            <a:r>
              <a:rPr lang="zh-CN" altLang="en-US" dirty="0">
                <a:latin typeface="Gill Sans MT" panose="020B0502020104020203" pitchFamily="34" charset="0"/>
              </a:rPr>
              <a:t>汇编程序汇编为机器语言或指令，也就是可以机器可以执行的二进制程序。会生成 </a:t>
            </a:r>
            <a:r>
              <a:rPr lang="en-US" altLang="zh-CN" dirty="0">
                <a:latin typeface="Gill Sans MT" panose="020B0502020104020203" pitchFamily="34" charset="0"/>
              </a:rPr>
              <a:t>.o </a:t>
            </a:r>
            <a:r>
              <a:rPr lang="zh-CN" altLang="en-US" dirty="0">
                <a:latin typeface="Gill Sans MT" panose="020B0502020104020203" pitchFamily="34" charset="0"/>
              </a:rPr>
              <a:t>文件。</a:t>
            </a:r>
          </a:p>
        </p:txBody>
      </p:sp>
      <p:pic>
        <p:nvPicPr>
          <p:cNvPr id="5" name="图片 4">
            <a:extLst>
              <a:ext uri="{FF2B5EF4-FFF2-40B4-BE49-F238E27FC236}">
                <a16:creationId xmlns:a16="http://schemas.microsoft.com/office/drawing/2014/main" id="{8F71A239-C271-0E47-BE88-2569848DB6C8}"/>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13364963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链接器（</a:t>
            </a:r>
            <a:r>
              <a:rPr lang="en-US" altLang="zh-CN" b="1" dirty="0">
                <a:latin typeface="Gill Sans MT" panose="020B0502020104020203" pitchFamily="34" charset="0"/>
              </a:rPr>
              <a:t>Linking</a:t>
            </a:r>
            <a:r>
              <a:rPr lang="zh-CN" altLang="en-US" b="1" dirty="0">
                <a:latin typeface="Gill Sans MT" panose="020B0502020104020203" pitchFamily="34" charset="0"/>
              </a:rPr>
              <a:t>）：</a:t>
            </a:r>
            <a:r>
              <a:rPr lang="zh-CN" altLang="en-US" dirty="0">
                <a:latin typeface="Gill Sans MT" panose="020B0502020104020203" pitchFamily="34" charset="0"/>
              </a:rPr>
              <a:t>链接器会来链接程序运行的所需要的目标文件，以及依赖的库文件，最后生成可执行文件，以二进制形式存储在磁盘中。</a:t>
            </a:r>
          </a:p>
        </p:txBody>
      </p:sp>
      <p:pic>
        <p:nvPicPr>
          <p:cNvPr id="3" name="图片 2">
            <a:extLst>
              <a:ext uri="{FF2B5EF4-FFF2-40B4-BE49-F238E27FC236}">
                <a16:creationId xmlns:a16="http://schemas.microsoft.com/office/drawing/2014/main" id="{1CAEA055-A6EC-5147-B9BE-48113E06E77E}"/>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30830156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Compiler</a:t>
            </a:r>
            <a:r>
              <a:rPr lang="zh-CN" altLang="en-US" dirty="0"/>
              <a:t> </a:t>
            </a:r>
            <a:r>
              <a:rPr lang="en-US" altLang="zh-CN" dirty="0"/>
              <a:t>basic constitution</a:t>
            </a:r>
            <a:r>
              <a:rPr lang="zh-CN" altLang="en-US" dirty="0"/>
              <a:t> 编译器基本构成</a:t>
            </a:r>
            <a:r>
              <a:rPr lang="en-US" altLang="zh-CN" dirty="0"/>
              <a:t> </a:t>
            </a:r>
            <a:endParaRPr lang="en-US" dirty="0"/>
          </a:p>
        </p:txBody>
      </p:sp>
      <p:pic>
        <p:nvPicPr>
          <p:cNvPr id="9" name="图片 8">
            <a:extLst>
              <a:ext uri="{FF2B5EF4-FFF2-40B4-BE49-F238E27FC236}">
                <a16:creationId xmlns:a16="http://schemas.microsoft.com/office/drawing/2014/main" id="{3828958F-392B-5C40-B4E0-C2A56BF9E1AC}"/>
              </a:ext>
            </a:extLst>
          </p:cNvPr>
          <p:cNvPicPr>
            <a:picLocks noChangeAspect="1"/>
          </p:cNvPicPr>
          <p:nvPr/>
        </p:nvPicPr>
        <p:blipFill>
          <a:blip r:embed="rId3"/>
          <a:stretch>
            <a:fillRect/>
          </a:stretch>
        </p:blipFill>
        <p:spPr>
          <a:xfrm>
            <a:off x="672991" y="1916832"/>
            <a:ext cx="10850779" cy="3408061"/>
          </a:xfrm>
          <a:prstGeom prst="rect">
            <a:avLst/>
          </a:prstGeom>
        </p:spPr>
      </p:pic>
    </p:spTree>
    <p:extLst>
      <p:ext uri="{BB962C8B-B14F-4D97-AF65-F5344CB8AC3E}">
        <p14:creationId xmlns:p14="http://schemas.microsoft.com/office/powerpoint/2010/main" val="2038180445"/>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43019-4881-9B4D-B006-C625872667C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Advantage</a:t>
            </a:r>
          </a:p>
        </p:txBody>
      </p:sp>
      <p:sp>
        <p:nvSpPr>
          <p:cNvPr id="6" name="内容占位符 2">
            <a:extLst>
              <a:ext uri="{FF2B5EF4-FFF2-40B4-BE49-F238E27FC236}">
                <a16:creationId xmlns:a16="http://schemas.microsoft.com/office/drawing/2014/main" id="{A1CC8D05-C869-5240-BBD7-A27D6D78DEA0}"/>
              </a:ext>
            </a:extLst>
          </p:cNvPr>
          <p:cNvSpPr>
            <a:spLocks noGrp="1"/>
          </p:cNvSpPr>
          <p:nvPr>
            <p:ph sz="half" idx="1"/>
          </p:nvPr>
        </p:nvSpPr>
        <p:spPr>
          <a:xfrm>
            <a:off x="623635" y="1495552"/>
            <a:ext cx="10963472" cy="4525736"/>
          </a:xfrm>
        </p:spPr>
        <p:txBody>
          <a:bodyPr anchor="t"/>
          <a:lstStyle/>
          <a:p>
            <a:pPr marL="457200" indent="-457200">
              <a:lnSpc>
                <a:spcPct val="150000"/>
              </a:lnSpc>
              <a:buFont typeface="+mj-lt"/>
              <a:buAutoNum type="arabicPeriod"/>
            </a:pPr>
            <a:r>
              <a:rPr lang="zh-CN" altLang="en-US" dirty="0">
                <a:latin typeface="Gill Sans MT" panose="020B0502020104020203" pitchFamily="34" charset="0"/>
              </a:rPr>
              <a:t>支持 </a:t>
            </a:r>
            <a:r>
              <a:rPr lang="en-US" altLang="zh-CN" dirty="0">
                <a:latin typeface="Gill Sans MT" panose="020B0502020104020203" pitchFamily="34" charset="0"/>
              </a:rPr>
              <a:t>JAVA/ADA/FORTRAN</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支持更多平台</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更流行，广泛使用，支持完备</a:t>
            </a: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基于 </a:t>
            </a:r>
            <a:r>
              <a:rPr lang="en-US" altLang="zh-CN" dirty="0">
                <a:latin typeface="Gill Sans MT" panose="020B0502020104020203" pitchFamily="34" charset="0"/>
              </a:rPr>
              <a:t>C</a:t>
            </a:r>
            <a:r>
              <a:rPr lang="zh-CN" altLang="en-US" dirty="0">
                <a:latin typeface="Gill Sans MT" panose="020B0502020104020203" pitchFamily="34" charset="0"/>
              </a:rPr>
              <a:t>，不需要 </a:t>
            </a:r>
            <a:r>
              <a:rPr lang="en-US" altLang="zh-CN" dirty="0">
                <a:latin typeface="Gill Sans MT" panose="020B0502020104020203" pitchFamily="34" charset="0"/>
              </a:rPr>
              <a:t>C++ </a:t>
            </a:r>
            <a:r>
              <a:rPr lang="zh-CN" altLang="en-US" dirty="0">
                <a:latin typeface="Gill Sans MT" panose="020B0502020104020203" pitchFamily="34" charset="0"/>
              </a:rPr>
              <a:t>编译器即可编译</a:t>
            </a:r>
          </a:p>
        </p:txBody>
      </p:sp>
    </p:spTree>
    <p:extLst>
      <p:ext uri="{BB962C8B-B14F-4D97-AF65-F5344CB8AC3E}">
        <p14:creationId xmlns:p14="http://schemas.microsoft.com/office/powerpoint/2010/main" val="4191131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43019-4881-9B4D-B006-C625872667CD}"/>
              </a:ext>
            </a:extLst>
          </p:cNvPr>
          <p:cNvSpPr>
            <a:spLocks noGrp="1"/>
          </p:cNvSpPr>
          <p:nvPr>
            <p:ph type="title"/>
          </p:nvPr>
        </p:nvSpPr>
        <p:spPr/>
        <p:txBody>
          <a:bodyPr/>
          <a:lstStyle/>
          <a:p>
            <a:r>
              <a:rPr kumimoji="1" lang="en-US" altLang="zh-CN" dirty="0">
                <a:latin typeface="Futura Medium" panose="020B0602020204020303" pitchFamily="34" charset="-79"/>
                <a:cs typeface="Futura Medium" panose="020B0602020204020303" pitchFamily="34" charset="-79"/>
              </a:rPr>
              <a:t>Shortcoming</a:t>
            </a:r>
            <a:endParaRPr kumimoji="1" lang="zh-CN" altLang="en-US" dirty="0">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A1CC8D05-C869-5240-BBD7-A27D6D78DEA0}"/>
              </a:ext>
            </a:extLst>
          </p:cNvPr>
          <p:cNvSpPr>
            <a:spLocks noGrp="1"/>
          </p:cNvSpPr>
          <p:nvPr>
            <p:ph sz="half" idx="1"/>
          </p:nvPr>
        </p:nvSpPr>
        <p:spPr>
          <a:xfrm>
            <a:off x="623635" y="1495552"/>
            <a:ext cx="10963472" cy="4525736"/>
          </a:xfrm>
        </p:spPr>
        <p:txBody>
          <a:bodyPr anchor="t"/>
          <a:lstStyle/>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代码耦合度高，很难独立，如集成到专用 </a:t>
            </a:r>
            <a:r>
              <a:rPr lang="en-US" altLang="zh-CN" dirty="0">
                <a:latin typeface="Gill Sans MT" panose="020B0502020104020203" pitchFamily="34" charset="0"/>
              </a:rPr>
              <a:t>IDE </a:t>
            </a:r>
            <a:r>
              <a:rPr lang="zh-CN" altLang="en-US" dirty="0">
                <a:latin typeface="Gill Sans MT" panose="020B0502020104020203" pitchFamily="34" charset="0"/>
              </a:rPr>
              <a:t>上，模块化方式来调用 </a:t>
            </a:r>
            <a:r>
              <a:rPr lang="en-US" altLang="zh-CN" dirty="0">
                <a:latin typeface="Gill Sans MT" panose="020B0502020104020203" pitchFamily="34" charset="0"/>
              </a:rPr>
              <a:t>GCC</a:t>
            </a:r>
            <a:r>
              <a:rPr lang="zh-CN" altLang="en-US" dirty="0">
                <a:latin typeface="Gill Sans MT" panose="020B0502020104020203" pitchFamily="34" charset="0"/>
              </a:rPr>
              <a:t> 难；</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GCC </a:t>
            </a:r>
            <a:r>
              <a:rPr lang="zh-CN" altLang="en-US" dirty="0">
                <a:latin typeface="Gill Sans MT" panose="020B0502020104020203" pitchFamily="34" charset="0"/>
              </a:rPr>
              <a:t>被构建成单一静态编译器，使得难以被作为 </a:t>
            </a:r>
            <a:r>
              <a:rPr lang="en-US" altLang="zh-CN" dirty="0">
                <a:latin typeface="Gill Sans MT" panose="020B0502020104020203" pitchFamily="34" charset="0"/>
              </a:rPr>
              <a:t>API </a:t>
            </a:r>
            <a:r>
              <a:rPr lang="zh-CN" altLang="en-US" dirty="0">
                <a:latin typeface="Gill Sans MT" panose="020B0502020104020203" pitchFamily="34" charset="0"/>
              </a:rPr>
              <a:t>并集成到其他工具中；</a:t>
            </a:r>
            <a:endParaRPr lang="en-US" altLang="zh-CN" dirty="0">
              <a:latin typeface="Gill Sans MT" panose="020B0502020104020203" pitchFamily="34" charset="0"/>
            </a:endParaRPr>
          </a:p>
          <a:p>
            <a:pPr marL="457200" indent="-457200">
              <a:lnSpc>
                <a:spcPct val="150000"/>
              </a:lnSpc>
              <a:buFont typeface="+mj-lt"/>
              <a:buAutoNum type="arabicPeriod"/>
            </a:pPr>
            <a:r>
              <a:rPr lang="zh-CN" altLang="en-US" dirty="0">
                <a:latin typeface="Gill Sans MT" panose="020B0502020104020203" pitchFamily="34" charset="0"/>
              </a:rPr>
              <a:t>从</a:t>
            </a:r>
            <a:r>
              <a:rPr lang="en-US" altLang="zh-CN" dirty="0">
                <a:latin typeface="Gill Sans MT" panose="020B0502020104020203" pitchFamily="34" charset="0"/>
              </a:rPr>
              <a:t>1987</a:t>
            </a:r>
            <a:r>
              <a:rPr lang="zh-CN" altLang="en-US" dirty="0">
                <a:latin typeface="Gill Sans MT" panose="020B0502020104020203" pitchFamily="34" charset="0"/>
              </a:rPr>
              <a:t>年发展到</a:t>
            </a:r>
            <a:r>
              <a:rPr lang="en-US" altLang="zh-CN" dirty="0">
                <a:latin typeface="Gill Sans MT" panose="020B0502020104020203" pitchFamily="34" charset="0"/>
              </a:rPr>
              <a:t>2022</a:t>
            </a:r>
            <a:r>
              <a:rPr lang="zh-CN" altLang="en-US" dirty="0">
                <a:latin typeface="Gill Sans MT" panose="020B0502020104020203" pitchFamily="34" charset="0"/>
              </a:rPr>
              <a:t>年</a:t>
            </a:r>
            <a:r>
              <a:rPr lang="en-US" altLang="zh-CN" dirty="0">
                <a:latin typeface="Gill Sans MT" panose="020B0502020104020203" pitchFamily="34" charset="0"/>
              </a:rPr>
              <a:t>35</a:t>
            </a:r>
            <a:r>
              <a:rPr lang="zh-CN" altLang="en-US" dirty="0">
                <a:latin typeface="Gill Sans MT" panose="020B0502020104020203" pitchFamily="34" charset="0"/>
              </a:rPr>
              <a:t>年，越是后期的版本，代码质量越差；</a:t>
            </a:r>
            <a:endParaRPr lang="en-US" altLang="zh-CN" dirty="0">
              <a:latin typeface="Gill Sans MT" panose="020B0502020104020203" pitchFamily="34" charset="0"/>
            </a:endParaRPr>
          </a:p>
          <a:p>
            <a:pPr marL="457200" indent="-457200">
              <a:lnSpc>
                <a:spcPct val="150000"/>
              </a:lnSpc>
              <a:buFont typeface="+mj-lt"/>
              <a:buAutoNum type="arabicPeriod"/>
            </a:pPr>
            <a:r>
              <a:rPr lang="en-US" altLang="zh-CN" dirty="0">
                <a:latin typeface="Gill Sans MT" panose="020B0502020104020203" pitchFamily="34" charset="0"/>
              </a:rPr>
              <a:t>gcc</a:t>
            </a:r>
            <a:r>
              <a:rPr lang="zh-CN" altLang="en-US" dirty="0">
                <a:latin typeface="Gill Sans MT" panose="020B0502020104020203" pitchFamily="34" charset="0"/>
              </a:rPr>
              <a:t>大约有</a:t>
            </a:r>
            <a:r>
              <a:rPr lang="en-US" altLang="zh-CN" dirty="0">
                <a:latin typeface="Gill Sans MT" panose="020B0502020104020203" pitchFamily="34" charset="0"/>
              </a:rPr>
              <a:t>1500</a:t>
            </a:r>
            <a:r>
              <a:rPr lang="zh-CN" altLang="en-US" dirty="0">
                <a:latin typeface="Gill Sans MT" panose="020B0502020104020203" pitchFamily="34" charset="0"/>
              </a:rPr>
              <a:t>万行代码，是现存最大的自由程序之一；</a:t>
            </a:r>
          </a:p>
        </p:txBody>
      </p:sp>
    </p:spTree>
    <p:extLst>
      <p:ext uri="{BB962C8B-B14F-4D97-AF65-F5344CB8AC3E}">
        <p14:creationId xmlns:p14="http://schemas.microsoft.com/office/powerpoint/2010/main" val="305384140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About</a:t>
            </a:r>
            <a:r>
              <a:rPr lang="zh-CN" altLang="en-US"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zh-CN" altLang="en-US" sz="28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关于本内容</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lnSpc>
                <a:spcPct val="130000"/>
              </a:lnSpc>
              <a:buFont typeface="+mj-lt"/>
              <a:buAutoNum type="arabicPeriod"/>
            </a:pPr>
            <a:r>
              <a:rPr lang="zh-CN" altLang="en-US" sz="2400" b="1" dirty="0">
                <a:solidFill>
                  <a:srgbClr val="34393C"/>
                </a:solidFill>
                <a:latin typeface="Gill Sans MT" panose="020B0502020104020203" pitchFamily="34" charset="0"/>
              </a:rPr>
              <a:t>传统编译器</a:t>
            </a:r>
            <a:endParaRPr lang="en-US" altLang="zh-CN" sz="2400" b="1" dirty="0">
              <a:solidFill>
                <a:srgbClr val="34393C"/>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400" dirty="0">
                <a:solidFill>
                  <a:srgbClr val="374154"/>
                </a:solidFill>
                <a:latin typeface="Gill Sans MT" panose="020B0502020104020203" pitchFamily="34" charset="0"/>
              </a:rPr>
              <a:t>GCC</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process and principle</a:t>
            </a:r>
            <a:r>
              <a:rPr lang="zh-CN" altLang="en-US" sz="2400" dirty="0">
                <a:solidFill>
                  <a:srgbClr val="374154"/>
                </a:solidFill>
                <a:latin typeface="Gill Sans MT" panose="020B0502020104020203" pitchFamily="34" charset="0"/>
              </a:rPr>
              <a:t> </a:t>
            </a:r>
            <a:r>
              <a:rPr lang="en-US" altLang="zh-CN" sz="2400" dirty="0">
                <a:solidFill>
                  <a:srgbClr val="374154"/>
                </a:solidFill>
                <a:latin typeface="Gill Sans MT" panose="020B0502020104020203" pitchFamily="34" charset="0"/>
              </a:rPr>
              <a:t>–</a:t>
            </a:r>
            <a:r>
              <a:rPr lang="zh-CN" altLang="en-US" sz="24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GCC</a:t>
            </a:r>
            <a:r>
              <a:rPr lang="zh-CN" altLang="en-US" sz="2000" dirty="0">
                <a:solidFill>
                  <a:srgbClr val="374154"/>
                </a:solidFill>
                <a:latin typeface="Gill Sans MT" panose="020B0502020104020203" pitchFamily="34" charset="0"/>
              </a:rPr>
              <a:t> 编译过程和原理</a:t>
            </a:r>
            <a:endParaRPr lang="en-US" altLang="zh-CN" sz="2400" dirty="0">
              <a:solidFill>
                <a:srgbClr val="374154"/>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LLVM/Clang</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process</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principle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LLVM</a:t>
            </a:r>
            <a:r>
              <a:rPr lang="zh-CN" altLang="en-US" sz="1800" dirty="0">
                <a:solidFill>
                  <a:schemeClr val="bg2"/>
                </a:solidFill>
                <a:latin typeface="Gill Sans MT" panose="020B0502020104020203" pitchFamily="34" charset="0"/>
              </a:rPr>
              <a:t> 编译过程和原理</a:t>
            </a:r>
            <a:endParaRPr lang="en-US" altLang="zh-CN" sz="2000" b="1" dirty="0">
              <a:solidFill>
                <a:schemeClr val="bg2"/>
              </a:solidFill>
              <a:latin typeface="Gill Sans MT" panose="020B0502020104020203" pitchFamily="34" charset="0"/>
            </a:endParaRPr>
          </a:p>
          <a:p>
            <a:pPr marL="457200" indent="-457200">
              <a:lnSpc>
                <a:spcPct val="130000"/>
              </a:lnSpc>
              <a:buFont typeface="+mj-lt"/>
              <a:buAutoNum type="arabicPeriod"/>
            </a:pPr>
            <a:r>
              <a:rPr lang="en-US" altLang="zh-CN" sz="2400" b="1" dirty="0">
                <a:solidFill>
                  <a:schemeClr val="bg2"/>
                </a:solidFill>
                <a:latin typeface="Gill Sans MT" panose="020B0502020104020203" pitchFamily="34" charset="0"/>
              </a:rPr>
              <a:t>AI</a:t>
            </a:r>
            <a:r>
              <a:rPr lang="zh-CN" altLang="en-US" sz="2400" b="1" dirty="0">
                <a:solidFill>
                  <a:schemeClr val="bg2"/>
                </a:solidFill>
                <a:latin typeface="Gill Sans MT" panose="020B0502020104020203" pitchFamily="34" charset="0"/>
              </a:rPr>
              <a:t>编译器</a:t>
            </a:r>
          </a:p>
          <a:p>
            <a:pPr lvl="1">
              <a:lnSpc>
                <a:spcPct val="130000"/>
              </a:lnSpc>
            </a:pPr>
            <a:r>
              <a:rPr lang="en-US" altLang="zh-CN" sz="2000" dirty="0">
                <a:solidFill>
                  <a:schemeClr val="bg2"/>
                </a:solidFill>
                <a:latin typeface="Gill Sans MT" panose="020B0502020104020203" pitchFamily="34" charset="0"/>
              </a:rPr>
              <a:t>History</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AI</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Compiler</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编译器的发展</a:t>
            </a:r>
            <a:endParaRPr lang="en-US" altLang="zh-CN" sz="20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Base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Common architecture</a:t>
            </a:r>
            <a:r>
              <a:rPr lang="zh-CN" altLang="en-US" sz="20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t>
            </a:r>
            <a:r>
              <a:rPr lang="zh-CN" altLang="en-US" sz="1800" dirty="0">
                <a:solidFill>
                  <a:schemeClr val="bg2"/>
                </a:solidFill>
                <a:latin typeface="Gill Sans MT" panose="020B0502020104020203" pitchFamily="34" charset="0"/>
              </a:rPr>
              <a:t> </a:t>
            </a:r>
            <a:r>
              <a:rPr lang="en-US" altLang="zh-CN" sz="1800" dirty="0">
                <a:solidFill>
                  <a:schemeClr val="bg2"/>
                </a:solidFill>
                <a:latin typeface="Gill Sans MT" panose="020B0502020104020203" pitchFamily="34" charset="0"/>
              </a:rPr>
              <a:t>AI</a:t>
            </a:r>
            <a:r>
              <a:rPr lang="zh-CN" altLang="en-US" sz="1800" dirty="0">
                <a:solidFill>
                  <a:schemeClr val="bg2"/>
                </a:solidFill>
                <a:latin typeface="Gill Sans MT" panose="020B0502020104020203" pitchFamily="34" charset="0"/>
              </a:rPr>
              <a:t>编译器的通用架构</a:t>
            </a:r>
            <a:endParaRPr lang="en-US" altLang="zh-CN" sz="1800" dirty="0">
              <a:solidFill>
                <a:schemeClr val="bg2"/>
              </a:solidFill>
              <a:latin typeface="Gill Sans MT" panose="020B0502020104020203" pitchFamily="34" charset="0"/>
            </a:endParaRPr>
          </a:p>
          <a:p>
            <a:pPr lvl="1">
              <a:lnSpc>
                <a:spcPct val="130000"/>
              </a:lnSpc>
            </a:pPr>
            <a:r>
              <a:rPr lang="en-US" altLang="zh-CN" sz="2000" dirty="0">
                <a:solidFill>
                  <a:schemeClr val="bg2"/>
                </a:solidFill>
                <a:latin typeface="Gill Sans MT" panose="020B0502020104020203" pitchFamily="34" charset="0"/>
              </a:rPr>
              <a:t>Different</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and</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challenge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of</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the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future</a:t>
            </a:r>
            <a:r>
              <a:rPr lang="zh-CN" altLang="en-US" sz="2000" dirty="0">
                <a:solidFill>
                  <a:schemeClr val="bg2"/>
                </a:solidFill>
                <a:latin typeface="Gill Sans MT" panose="020B0502020104020203" pitchFamily="34" charset="0"/>
              </a:rPr>
              <a:t> </a:t>
            </a:r>
            <a:r>
              <a:rPr lang="en-US" altLang="zh-CN" sz="2000" dirty="0">
                <a:solidFill>
                  <a:schemeClr val="bg2"/>
                </a:solidFill>
                <a:latin typeface="Gill Sans MT" panose="020B0502020104020203" pitchFamily="34" charset="0"/>
              </a:rPr>
              <a:t>–</a:t>
            </a:r>
            <a:r>
              <a:rPr lang="zh-CN" altLang="en-US" sz="2000" dirty="0">
                <a:solidFill>
                  <a:schemeClr val="bg2"/>
                </a:solidFill>
                <a:latin typeface="Gill Sans MT" panose="020B0502020104020203" pitchFamily="34" charset="0"/>
              </a:rPr>
              <a:t> </a:t>
            </a:r>
            <a:r>
              <a:rPr lang="zh-CN" altLang="en-US" sz="1800" dirty="0">
                <a:solidFill>
                  <a:schemeClr val="bg2"/>
                </a:solidFill>
                <a:latin typeface="Gill Sans MT" panose="020B0502020104020203" pitchFamily="34" charset="0"/>
              </a:rPr>
              <a:t>与传统编译器的区别，未来的挑战与思考</a:t>
            </a:r>
            <a:endParaRPr lang="en-US" altLang="zh-CN" sz="2400" b="1" dirty="0">
              <a:solidFill>
                <a:schemeClr val="bg2"/>
              </a:solidFill>
              <a:latin typeface="Gill Sans MT" panose="020B0502020104020203" pitchFamily="34" charset="0"/>
            </a:endParaRPr>
          </a:p>
        </p:txBody>
      </p:sp>
    </p:spTree>
    <p:extLst>
      <p:ext uri="{BB962C8B-B14F-4D97-AF65-F5344CB8AC3E}">
        <p14:creationId xmlns:p14="http://schemas.microsoft.com/office/powerpoint/2010/main" val="28599592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Compiler</a:t>
            </a:r>
            <a:r>
              <a:rPr lang="zh-CN" altLang="en-US" dirty="0"/>
              <a:t> 编译器是什么</a:t>
            </a:r>
            <a:endParaRPr lang="en-US" dirty="0"/>
          </a:p>
        </p:txBody>
      </p:sp>
      <p:sp>
        <p:nvSpPr>
          <p:cNvPr id="3" name="内容占位符 2">
            <a:extLst>
              <a:ext uri="{FF2B5EF4-FFF2-40B4-BE49-F238E27FC236}">
                <a16:creationId xmlns:a16="http://schemas.microsoft.com/office/drawing/2014/main" id="{0C27A0F5-CC95-C849-8AD0-C4B0E36B3078}"/>
              </a:ext>
            </a:extLst>
          </p:cNvPr>
          <p:cNvSpPr>
            <a:spLocks noGrp="1"/>
          </p:cNvSpPr>
          <p:nvPr>
            <p:ph sz="half" idx="1"/>
          </p:nvPr>
        </p:nvSpPr>
        <p:spPr/>
        <p:txBody>
          <a:bodyPr/>
          <a:lstStyle/>
          <a:p>
            <a:pPr>
              <a:lnSpc>
                <a:spcPct val="100000"/>
              </a:lnSpc>
            </a:pPr>
            <a:r>
              <a:rPr lang="en-US" altLang="zh-CN" dirty="0">
                <a:latin typeface="Gill Sans MT" panose="020B0502020104020203" pitchFamily="34" charset="0"/>
              </a:rPr>
              <a:t>In computing, a compiler is a computer program that translates computer code written in one programming language into another language. The name "compiler" is primarily used for programs that translate source code from a high-level programming language to a lower level language to create an executable program.</a:t>
            </a: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FE7EDA37-DC7F-8A4D-A728-A228D3ADF4A4}"/>
              </a:ext>
            </a:extLst>
          </p:cNvPr>
          <p:cNvPicPr>
            <a:picLocks noChangeAspect="1"/>
          </p:cNvPicPr>
          <p:nvPr/>
        </p:nvPicPr>
        <p:blipFill>
          <a:blip r:embed="rId3"/>
          <a:stretch>
            <a:fillRect/>
          </a:stretch>
        </p:blipFill>
        <p:spPr>
          <a:xfrm>
            <a:off x="473802" y="2852936"/>
            <a:ext cx="11249157" cy="2879784"/>
          </a:xfrm>
          <a:prstGeom prst="rect">
            <a:avLst/>
          </a:prstGeom>
        </p:spPr>
      </p:pic>
    </p:spTree>
    <p:extLst>
      <p:ext uri="{BB962C8B-B14F-4D97-AF65-F5344CB8AC3E}">
        <p14:creationId xmlns:p14="http://schemas.microsoft.com/office/powerpoint/2010/main" val="822001993"/>
      </p:ext>
    </p:extLst>
  </p:cSld>
  <p:clrMapOvr>
    <a:masterClrMapping/>
  </p:clrMapOvr>
  <mc:AlternateContent xmlns:mc="http://schemas.openxmlformats.org/markup-compatibility/2006" xmlns:p159="http://schemas.microsoft.com/office/powerpoint/2015/09/main">
    <mc:Choice Requires="p159">
      <p:transition spd="slow"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0FDC5-CF50-F34F-870D-BC2ED23E6C5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endParaRPr kumimoji="1" lang="zh-CN" altLang="en-US" dirty="0"/>
          </a:p>
        </p:txBody>
      </p:sp>
      <p:pic>
        <p:nvPicPr>
          <p:cNvPr id="5" name="图片 4">
            <a:extLst>
              <a:ext uri="{FF2B5EF4-FFF2-40B4-BE49-F238E27FC236}">
                <a16:creationId xmlns:a16="http://schemas.microsoft.com/office/drawing/2014/main" id="{AA23D724-D005-154E-B2FF-74111C825D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403" y="2098116"/>
            <a:ext cx="11571907" cy="2261177"/>
          </a:xfrm>
          <a:prstGeom prst="rect">
            <a:avLst/>
          </a:prstGeom>
        </p:spPr>
      </p:pic>
      <p:sp>
        <p:nvSpPr>
          <p:cNvPr id="6" name="矩形 5">
            <a:extLst>
              <a:ext uri="{FF2B5EF4-FFF2-40B4-BE49-F238E27FC236}">
                <a16:creationId xmlns:a16="http://schemas.microsoft.com/office/drawing/2014/main" id="{CC7AA741-CFBA-304A-9BDA-9D7AC83AC260}"/>
              </a:ext>
            </a:extLst>
          </p:cNvPr>
          <p:cNvSpPr/>
          <p:nvPr/>
        </p:nvSpPr>
        <p:spPr>
          <a:xfrm>
            <a:off x="265733" y="4964758"/>
            <a:ext cx="2203745" cy="400110"/>
          </a:xfrm>
          <a:prstGeom prst="rect">
            <a:avLst/>
          </a:prstGeom>
        </p:spPr>
        <p:txBody>
          <a:bodyPr wrap="none">
            <a:spAutoFit/>
          </a:bodyPr>
          <a:lstStyle/>
          <a:p>
            <a:r>
              <a:rPr lang="zh-CN" altLang="en-US" sz="2000" dirty="0">
                <a:solidFill>
                  <a:srgbClr val="374154"/>
                </a:solidFill>
                <a:latin typeface="Gill Sans MT" panose="020B0502020104020203" pitchFamily="34" charset="0"/>
              </a:rPr>
              <a:t>Richard M. Stallman</a:t>
            </a:r>
          </a:p>
        </p:txBody>
      </p:sp>
      <p:sp>
        <p:nvSpPr>
          <p:cNvPr id="7" name="矩形 6">
            <a:extLst>
              <a:ext uri="{FF2B5EF4-FFF2-40B4-BE49-F238E27FC236}">
                <a16:creationId xmlns:a16="http://schemas.microsoft.com/office/drawing/2014/main" id="{D731EDD8-D529-634E-8F52-47574E45D21D}"/>
              </a:ext>
            </a:extLst>
          </p:cNvPr>
          <p:cNvSpPr/>
          <p:nvPr/>
        </p:nvSpPr>
        <p:spPr>
          <a:xfrm>
            <a:off x="5882357" y="4955360"/>
            <a:ext cx="2032929" cy="400110"/>
          </a:xfrm>
          <a:prstGeom prst="rect">
            <a:avLst/>
          </a:prstGeom>
        </p:spPr>
        <p:txBody>
          <a:bodyPr wrap="none">
            <a:spAutoFit/>
          </a:bodyPr>
          <a:lstStyle/>
          <a:p>
            <a:r>
              <a:rPr lang="en-US" altLang="zh-CN" sz="2000" dirty="0">
                <a:solidFill>
                  <a:srgbClr val="374154"/>
                </a:solidFill>
                <a:latin typeface="Gill Sans MT" panose="020B0502020104020203" pitchFamily="34" charset="0"/>
              </a:rPr>
              <a:t>GNU's Not Unix!</a:t>
            </a:r>
            <a:endParaRPr lang="zh-CN" altLang="en-US" sz="2000" dirty="0">
              <a:solidFill>
                <a:srgbClr val="374154"/>
              </a:solidFill>
              <a:latin typeface="Gill Sans MT" panose="020B0502020104020203" pitchFamily="34" charset="0"/>
            </a:endParaRPr>
          </a:p>
        </p:txBody>
      </p:sp>
      <p:sp>
        <p:nvSpPr>
          <p:cNvPr id="8" name="矩形 7">
            <a:extLst>
              <a:ext uri="{FF2B5EF4-FFF2-40B4-BE49-F238E27FC236}">
                <a16:creationId xmlns:a16="http://schemas.microsoft.com/office/drawing/2014/main" id="{F32A5988-ADD6-9444-87B2-28A822E701F8}"/>
              </a:ext>
            </a:extLst>
          </p:cNvPr>
          <p:cNvSpPr/>
          <p:nvPr/>
        </p:nvSpPr>
        <p:spPr>
          <a:xfrm>
            <a:off x="9122717" y="4765530"/>
            <a:ext cx="2961067" cy="707886"/>
          </a:xfrm>
          <a:prstGeom prst="rect">
            <a:avLst/>
          </a:prstGeom>
        </p:spPr>
        <p:txBody>
          <a:bodyPr wrap="none">
            <a:spAutoFit/>
          </a:bodyPr>
          <a:lstStyle/>
          <a:p>
            <a:pPr algn="ctr"/>
            <a:r>
              <a:rPr lang="en-US" altLang="zh-CN" sz="2000" dirty="0">
                <a:solidFill>
                  <a:srgbClr val="374154"/>
                </a:solidFill>
                <a:latin typeface="Gill Sans MT" panose="020B0502020104020203" pitchFamily="34" charset="0"/>
              </a:rPr>
              <a:t>GNU Compiler Collection</a:t>
            </a:r>
          </a:p>
          <a:p>
            <a:pPr algn="ctr"/>
            <a:r>
              <a:rPr lang="en-US" altLang="zh-CN" sz="2000" dirty="0">
                <a:solidFill>
                  <a:srgbClr val="374154"/>
                </a:solidFill>
                <a:latin typeface="Gill Sans MT" panose="020B0502020104020203" pitchFamily="34" charset="0"/>
              </a:rPr>
              <a:t>(GNU C Compiler)</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78105302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GNU Compiler Collection,</a:t>
            </a:r>
            <a:r>
              <a:rPr lang="zh-CN" altLang="en-US" dirty="0">
                <a:latin typeface="Futura Medium" panose="020B0602020204020303" pitchFamily="34" charset="-79"/>
                <a:cs typeface="Futura Medium" panose="020B0602020204020303" pitchFamily="34" charset="-79"/>
              </a:rPr>
              <a:t> </a:t>
            </a:r>
            <a:r>
              <a:rPr kumimoji="1" lang="en-US" altLang="zh-CN" dirty="0">
                <a:latin typeface="Futura Medium" panose="020B0602020204020303" pitchFamily="34" charset="-79"/>
                <a:cs typeface="Futura Medium" panose="020B0602020204020303" pitchFamily="34" charset="-79"/>
              </a:rPr>
              <a:t>GCC</a:t>
            </a:r>
            <a:r>
              <a:rPr kumimoji="1" lang="zh-CN" altLang="en-US" dirty="0">
                <a:latin typeface="Futura Medium" panose="020B0602020204020303" pitchFamily="34" charset="-79"/>
                <a:cs typeface="Futura Medium" panose="020B0602020204020303" pitchFamily="34" charset="-79"/>
              </a:rPr>
              <a:t> </a:t>
            </a: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5906794" cy="4525736"/>
          </a:xfrm>
        </p:spPr>
        <p:txBody>
          <a:bodyPr anchor="ctr"/>
          <a:lstStyle/>
          <a:p>
            <a:pPr latinLnBrk="1"/>
            <a:r>
              <a:rPr lang="en-US" altLang="zh-CN" dirty="0">
                <a:latin typeface="Gill Sans MT" panose="020B0502020104020203" pitchFamily="34" charset="0"/>
                <a:cs typeface="Futura Medium" panose="020B0602020204020303" pitchFamily="34" charset="-79"/>
              </a:rPr>
              <a:t>first released in 1987 by Richard Stallman, GCC 1.0 was named the GNU C Compiler since it only handled the C programming language. </a:t>
            </a:r>
          </a:p>
          <a:p>
            <a:pPr latinLnBrk="1"/>
            <a:endParaRPr kumimoji="1" lang="en-US" altLang="zh-CN" dirty="0">
              <a:solidFill>
                <a:srgbClr val="59595A"/>
              </a:solidFill>
              <a:latin typeface="Gill Sans MT" panose="020B0502020104020203" pitchFamily="34" charset="0"/>
              <a:cs typeface="Futura Medium" panose="020B0602020204020303" pitchFamily="34" charset="-79"/>
            </a:endParaRPr>
          </a:p>
          <a:p>
            <a:pPr latinLnBrk="1"/>
            <a:r>
              <a:rPr lang="en-US" altLang="zh-CN" dirty="0">
                <a:latin typeface="Gill Sans MT" panose="020B0502020104020203" pitchFamily="34" charset="0"/>
                <a:cs typeface="Futura Medium" panose="020B0602020204020303" pitchFamily="34" charset="-79"/>
              </a:rPr>
              <a:t>The GNU Compiler Collection (GCC) is an optimizing compiler produced by the GNU Project supporting various programming languages, hardware architectures and operating systems.</a:t>
            </a:r>
          </a:p>
          <a:p>
            <a:pPr latinLnBrk="1"/>
            <a:endParaRPr kumimoji="1" lang="zh-CN" altLang="en-US" dirty="0">
              <a:solidFill>
                <a:srgbClr val="59595A"/>
              </a:solidFill>
              <a:latin typeface="Gill Sans MT" panose="020B0502020104020203" pitchFamily="34" charset="0"/>
              <a:cs typeface="Futura Medium" panose="020B0602020204020303" pitchFamily="34" charset="-79"/>
            </a:endParaRP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177211766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15E8-AD87-464A-A689-6119AC40432A}"/>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Main</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Feature</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5DBD148D-6175-DB4D-841A-1AE25DA840DA}"/>
              </a:ext>
            </a:extLst>
          </p:cNvPr>
          <p:cNvSpPr>
            <a:spLocks noGrp="1"/>
          </p:cNvSpPr>
          <p:nvPr>
            <p:ph sz="half" idx="1"/>
          </p:nvPr>
        </p:nvSpPr>
        <p:spPr>
          <a:xfrm>
            <a:off x="623635" y="1495552"/>
            <a:ext cx="6410850" cy="4525736"/>
          </a:xfrm>
        </p:spPr>
        <p:txBody>
          <a:bodyPr anchor="ctr"/>
          <a:lstStyle/>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是一个可移植的编译器，支持多种硬件平台；</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不仅仅是本地编译器，它还能跨平台交叉编译；</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有多种语言前段，用于解析不同的语言；</a:t>
            </a:r>
            <a:endParaRPr lang="en-US" altLang="zh-CN" dirty="0">
              <a:latin typeface="Gill Sans MT" panose="020B0502020104020203" pitchFamily="34" charset="0"/>
            </a:endParaRPr>
          </a:p>
          <a:p>
            <a:pPr>
              <a:lnSpc>
                <a:spcPct val="150000"/>
              </a:lnSpc>
            </a:pPr>
            <a:r>
              <a:rPr lang="zh-CN" altLang="en-US" dirty="0">
                <a:latin typeface="Gill Sans MT" panose="020B0502020104020203" pitchFamily="34" charset="0"/>
              </a:rPr>
              <a:t> </a:t>
            </a:r>
            <a:r>
              <a:rPr lang="en-US" altLang="zh-CN" dirty="0">
                <a:latin typeface="Gill Sans MT" panose="020B0502020104020203" pitchFamily="34" charset="0"/>
              </a:rPr>
              <a:t>GCC</a:t>
            </a:r>
            <a:r>
              <a:rPr lang="zh-CN" altLang="en-US" dirty="0">
                <a:latin typeface="Gill Sans MT" panose="020B0502020104020203" pitchFamily="34" charset="0"/>
              </a:rPr>
              <a:t>模块化设计，可加入新语言和新</a:t>
            </a:r>
            <a:r>
              <a:rPr lang="en-US" altLang="zh-CN" dirty="0">
                <a:latin typeface="Gill Sans MT" panose="020B0502020104020203" pitchFamily="34" charset="0"/>
              </a:rPr>
              <a:t>CPU</a:t>
            </a:r>
            <a:r>
              <a:rPr lang="zh-CN" altLang="en-US" dirty="0">
                <a:latin typeface="Gill Sans MT" panose="020B0502020104020203" pitchFamily="34" charset="0"/>
              </a:rPr>
              <a:t>架构支持；</a:t>
            </a:r>
            <a:endParaRPr lang="en-US" altLang="zh-CN" dirty="0">
              <a:latin typeface="Gill Sans MT" panose="020B0502020104020203" pitchFamily="34" charset="0"/>
            </a:endParaRPr>
          </a:p>
          <a:p>
            <a:pPr>
              <a:lnSpc>
                <a:spcPct val="150000"/>
              </a:lnSpc>
            </a:pPr>
            <a:r>
              <a:rPr lang="en-US" altLang="zh-CN" dirty="0">
                <a:latin typeface="Gill Sans MT" panose="020B0502020104020203" pitchFamily="34" charset="0"/>
              </a:rPr>
              <a:t>GCC</a:t>
            </a:r>
            <a:r>
              <a:rPr lang="zh-CN" altLang="en-US" dirty="0">
                <a:latin typeface="Gill Sans MT" panose="020B0502020104020203" pitchFamily="34" charset="0"/>
              </a:rPr>
              <a:t>是开源自由软件，可免费使用。</a:t>
            </a:r>
          </a:p>
        </p:txBody>
      </p:sp>
      <p:pic>
        <p:nvPicPr>
          <p:cNvPr id="6" name="图片 5">
            <a:extLst>
              <a:ext uri="{FF2B5EF4-FFF2-40B4-BE49-F238E27FC236}">
                <a16:creationId xmlns:a16="http://schemas.microsoft.com/office/drawing/2014/main" id="{1C4C09A0-B00B-0C46-8ABB-16826B633B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2517" y="1137870"/>
            <a:ext cx="4106594" cy="4845781"/>
          </a:xfrm>
          <a:prstGeom prst="rect">
            <a:avLst/>
          </a:prstGeom>
        </p:spPr>
      </p:pic>
    </p:spTree>
    <p:extLst>
      <p:ext uri="{BB962C8B-B14F-4D97-AF65-F5344CB8AC3E}">
        <p14:creationId xmlns:p14="http://schemas.microsoft.com/office/powerpoint/2010/main" val="35140804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7" name="矩形 6">
            <a:extLst>
              <a:ext uri="{FF2B5EF4-FFF2-40B4-BE49-F238E27FC236}">
                <a16:creationId xmlns:a16="http://schemas.microsoft.com/office/drawing/2014/main" id="{5216C46E-4FD0-5147-A6D1-00C17DC22B2B}"/>
              </a:ext>
            </a:extLst>
          </p:cNvPr>
          <p:cNvSpPr/>
          <p:nvPr/>
        </p:nvSpPr>
        <p:spPr>
          <a:xfrm>
            <a:off x="430275" y="4175260"/>
            <a:ext cx="1107996" cy="646331"/>
          </a:xfrm>
          <a:prstGeom prst="rect">
            <a:avLst/>
          </a:prstGeom>
        </p:spPr>
        <p:txBody>
          <a:bodyPr wrap="none">
            <a:spAutoFit/>
          </a:bodyPr>
          <a:lstStyle/>
          <a:p>
            <a:pPr algn="ctr"/>
            <a:r>
              <a:rPr lang="zh-CN" altLang="en-US" dirty="0">
                <a:solidFill>
                  <a:srgbClr val="374154"/>
                </a:solidFill>
                <a:latin typeface="+mj-ea"/>
                <a:ea typeface="+mj-ea"/>
              </a:rPr>
              <a:t>源程序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8" name="矩形 7">
            <a:extLst>
              <a:ext uri="{FF2B5EF4-FFF2-40B4-BE49-F238E27FC236}">
                <a16:creationId xmlns:a16="http://schemas.microsoft.com/office/drawing/2014/main" id="{5FAA7229-A6E3-EC41-BAE7-C8E9340AC47D}"/>
              </a:ext>
            </a:extLst>
          </p:cNvPr>
          <p:cNvSpPr/>
          <p:nvPr/>
        </p:nvSpPr>
        <p:spPr>
          <a:xfrm>
            <a:off x="2360008" y="4175260"/>
            <a:ext cx="2031325" cy="646331"/>
          </a:xfrm>
          <a:prstGeom prst="rect">
            <a:avLst/>
          </a:prstGeom>
        </p:spPr>
        <p:txBody>
          <a:bodyPr wrap="none">
            <a:spAutoFit/>
          </a:bodyPr>
          <a:lstStyle/>
          <a:p>
            <a:pPr algn="ctr"/>
            <a:r>
              <a:rPr lang="zh-CN" altLang="en-US" dirty="0">
                <a:solidFill>
                  <a:srgbClr val="374154"/>
                </a:solidFill>
                <a:latin typeface="+mj-ea"/>
                <a:ea typeface="+mj-ea"/>
              </a:rPr>
              <a:t>被修改后的源程序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9" name="矩形 8">
            <a:extLst>
              <a:ext uri="{FF2B5EF4-FFF2-40B4-BE49-F238E27FC236}">
                <a16:creationId xmlns:a16="http://schemas.microsoft.com/office/drawing/2014/main" id="{2C048C5E-EEA8-B74A-9E3E-11E5E38978F1}"/>
              </a:ext>
            </a:extLst>
          </p:cNvPr>
          <p:cNvSpPr/>
          <p:nvPr/>
        </p:nvSpPr>
        <p:spPr>
          <a:xfrm>
            <a:off x="5213070" y="4175260"/>
            <a:ext cx="1107996" cy="646331"/>
          </a:xfrm>
          <a:prstGeom prst="rect">
            <a:avLst/>
          </a:prstGeom>
        </p:spPr>
        <p:txBody>
          <a:bodyPr wrap="none">
            <a:spAutoFit/>
          </a:bodyPr>
          <a:lstStyle/>
          <a:p>
            <a:pPr algn="ctr"/>
            <a:r>
              <a:rPr lang="zh-CN" altLang="en-US" dirty="0">
                <a:solidFill>
                  <a:srgbClr val="374154"/>
                </a:solidFill>
                <a:latin typeface="+mj-ea"/>
                <a:ea typeface="+mj-ea"/>
              </a:rPr>
              <a:t>汇编程序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（文本）</a:t>
            </a:r>
          </a:p>
        </p:txBody>
      </p:sp>
      <p:sp>
        <p:nvSpPr>
          <p:cNvPr id="10" name="矩形 9">
            <a:extLst>
              <a:ext uri="{FF2B5EF4-FFF2-40B4-BE49-F238E27FC236}">
                <a16:creationId xmlns:a16="http://schemas.microsoft.com/office/drawing/2014/main" id="{AE2E28B6-D682-5549-A0F1-E1442D4A4F72}"/>
              </a:ext>
            </a:extLst>
          </p:cNvPr>
          <p:cNvSpPr/>
          <p:nvPr/>
        </p:nvSpPr>
        <p:spPr>
          <a:xfrm>
            <a:off x="7142803" y="4175260"/>
            <a:ext cx="2031325" cy="646331"/>
          </a:xfrm>
          <a:prstGeom prst="rect">
            <a:avLst/>
          </a:prstGeom>
        </p:spPr>
        <p:txBody>
          <a:bodyPr wrap="none">
            <a:spAutoFit/>
          </a:bodyPr>
          <a:lstStyle/>
          <a:p>
            <a:pPr algn="ctr"/>
            <a:r>
              <a:rPr lang="zh-CN" altLang="en-US" dirty="0">
                <a:solidFill>
                  <a:srgbClr val="374154"/>
                </a:solidFill>
                <a:latin typeface="+mj-ea"/>
                <a:ea typeface="+mj-ea"/>
              </a:rPr>
              <a:t>可重定位目标程序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（二进制）</a:t>
            </a:r>
            <a:endParaRPr lang="en-US" altLang="zh-CN" dirty="0">
              <a:solidFill>
                <a:srgbClr val="374154"/>
              </a:solidFill>
              <a:latin typeface="+mj-ea"/>
              <a:ea typeface="+mj-ea"/>
            </a:endParaRPr>
          </a:p>
        </p:txBody>
      </p:sp>
      <p:sp>
        <p:nvSpPr>
          <p:cNvPr id="11" name="矩形 10">
            <a:extLst>
              <a:ext uri="{FF2B5EF4-FFF2-40B4-BE49-F238E27FC236}">
                <a16:creationId xmlns:a16="http://schemas.microsoft.com/office/drawing/2014/main" id="{610B0EA3-B338-A64B-97EE-7E33C4C689F2}"/>
              </a:ext>
            </a:extLst>
          </p:cNvPr>
          <p:cNvSpPr/>
          <p:nvPr/>
        </p:nvSpPr>
        <p:spPr>
          <a:xfrm>
            <a:off x="10146732" y="4175260"/>
            <a:ext cx="1800493" cy="646331"/>
          </a:xfrm>
          <a:prstGeom prst="rect">
            <a:avLst/>
          </a:prstGeom>
        </p:spPr>
        <p:txBody>
          <a:bodyPr wrap="none">
            <a:spAutoFit/>
          </a:bodyPr>
          <a:lstStyle/>
          <a:p>
            <a:pPr algn="ctr"/>
            <a:r>
              <a:rPr lang="zh-CN" altLang="en-US" dirty="0">
                <a:solidFill>
                  <a:srgbClr val="374154"/>
                </a:solidFill>
                <a:latin typeface="+mj-ea"/>
                <a:ea typeface="+mj-ea"/>
              </a:rPr>
              <a:t>可执行目标程序</a:t>
            </a:r>
            <a:endParaRPr lang="en-US" altLang="zh-CN" dirty="0">
              <a:solidFill>
                <a:srgbClr val="374154"/>
              </a:solidFill>
              <a:latin typeface="+mj-ea"/>
              <a:ea typeface="+mj-ea"/>
            </a:endParaRPr>
          </a:p>
          <a:p>
            <a:pPr algn="ctr"/>
            <a:r>
              <a:rPr lang="zh-CN" altLang="en-US" dirty="0">
                <a:solidFill>
                  <a:srgbClr val="374154"/>
                </a:solidFill>
                <a:latin typeface="+mj-ea"/>
                <a:ea typeface="+mj-ea"/>
              </a:rPr>
              <a:t>（二进制）</a:t>
            </a:r>
            <a:endParaRPr lang="en-US" altLang="zh-CN" dirty="0">
              <a:solidFill>
                <a:srgbClr val="374154"/>
              </a:solidFill>
              <a:latin typeface="+mj-ea"/>
              <a:ea typeface="+mj-ea"/>
            </a:endParaRPr>
          </a:p>
        </p:txBody>
      </p:sp>
      <p:pic>
        <p:nvPicPr>
          <p:cNvPr id="12" name="图片 11">
            <a:extLst>
              <a:ext uri="{FF2B5EF4-FFF2-40B4-BE49-F238E27FC236}">
                <a16:creationId xmlns:a16="http://schemas.microsoft.com/office/drawing/2014/main" id="{84C7F79D-7A71-C34D-9ED6-552DACF2EDEE}"/>
              </a:ext>
            </a:extLst>
          </p:cNvPr>
          <p:cNvPicPr>
            <a:picLocks noChangeAspect="1"/>
          </p:cNvPicPr>
          <p:nvPr/>
        </p:nvPicPr>
        <p:blipFill>
          <a:blip r:embed="rId2"/>
          <a:stretch>
            <a:fillRect/>
          </a:stretch>
        </p:blipFill>
        <p:spPr>
          <a:xfrm>
            <a:off x="623636" y="2276872"/>
            <a:ext cx="11061700" cy="1574800"/>
          </a:xfrm>
          <a:prstGeom prst="rect">
            <a:avLst/>
          </a:prstGeom>
        </p:spPr>
      </p:pic>
    </p:spTree>
    <p:extLst>
      <p:ext uri="{BB962C8B-B14F-4D97-AF65-F5344CB8AC3E}">
        <p14:creationId xmlns:p14="http://schemas.microsoft.com/office/powerpoint/2010/main" val="121364373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rPr>
              <a:t>预处理</a:t>
            </a:r>
            <a:r>
              <a:rPr lang="zh-CN" altLang="en-US" b="1" dirty="0"/>
              <a:t>（</a:t>
            </a:r>
            <a:r>
              <a:rPr lang="en-US" altLang="zh-CN" b="1" dirty="0"/>
              <a:t>Pre-Processing</a:t>
            </a:r>
            <a:r>
              <a:rPr lang="zh-CN" altLang="en-US" b="1" dirty="0"/>
              <a:t>）</a:t>
            </a:r>
            <a:r>
              <a:rPr lang="zh-CN" altLang="en-US" b="1" dirty="0">
                <a:latin typeface="Gill Sans MT" panose="020B0502020104020203" pitchFamily="34" charset="0"/>
              </a:rPr>
              <a:t>：</a:t>
            </a:r>
            <a:r>
              <a:rPr lang="zh-CN" altLang="en-US" dirty="0">
                <a:latin typeface="Gill Sans MT" panose="020B0502020104020203" pitchFamily="34" charset="0"/>
              </a:rPr>
              <a:t>包括宏定义，文件包含，条件编译三部分。预处理过程读入源代码，检查包含预处理指令的语句和宏定义，并对其进行响应和替换。预处理过程还会删除程序中的注释和多余空白字符。最后会生成 </a:t>
            </a:r>
            <a:r>
              <a:rPr lang="en-US" altLang="zh-CN" dirty="0">
                <a:latin typeface="Gill Sans MT" panose="020B0502020104020203" pitchFamily="34" charset="0"/>
              </a:rPr>
              <a:t>.i </a:t>
            </a:r>
            <a:r>
              <a:rPr lang="zh-CN" altLang="en-US" dirty="0">
                <a:latin typeface="Gill Sans MT" panose="020B0502020104020203" pitchFamily="34" charset="0"/>
              </a:rPr>
              <a:t>文件。</a:t>
            </a:r>
          </a:p>
        </p:txBody>
      </p:sp>
      <p:pic>
        <p:nvPicPr>
          <p:cNvPr id="13" name="图片 12">
            <a:extLst>
              <a:ext uri="{FF2B5EF4-FFF2-40B4-BE49-F238E27FC236}">
                <a16:creationId xmlns:a16="http://schemas.microsoft.com/office/drawing/2014/main" id="{1382AC79-2D6E-4749-BF96-A1F28FE1C7D1}"/>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76827720"/>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A443C7-50C3-AB42-AABE-7339C8D7826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GCC</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Compile</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Process</a:t>
            </a:r>
            <a:endParaRPr kumimoji="1" lang="zh-CN" altLang="en-US" dirty="0"/>
          </a:p>
        </p:txBody>
      </p:sp>
      <p:sp>
        <p:nvSpPr>
          <p:cNvPr id="12" name="内容占位符 2">
            <a:extLst>
              <a:ext uri="{FF2B5EF4-FFF2-40B4-BE49-F238E27FC236}">
                <a16:creationId xmlns:a16="http://schemas.microsoft.com/office/drawing/2014/main" id="{BCAE5295-144B-6E4E-95F0-2C156D5345BD}"/>
              </a:ext>
            </a:extLst>
          </p:cNvPr>
          <p:cNvSpPr>
            <a:spLocks noGrp="1"/>
          </p:cNvSpPr>
          <p:nvPr>
            <p:ph sz="half" idx="1"/>
          </p:nvPr>
        </p:nvSpPr>
        <p:spPr>
          <a:xfrm>
            <a:off x="623635" y="1495552"/>
            <a:ext cx="10963472" cy="4525736"/>
          </a:xfrm>
        </p:spPr>
        <p:txBody>
          <a:bodyPr anchor="t"/>
          <a:lstStyle/>
          <a:p>
            <a:pPr>
              <a:lnSpc>
                <a:spcPct val="150000"/>
              </a:lnSpc>
            </a:pPr>
            <a:r>
              <a:rPr lang="zh-CN" altLang="en-US" b="1" dirty="0">
                <a:latin typeface="Gill Sans MT" panose="020B0502020104020203" pitchFamily="34" charset="0"/>
                <a:cs typeface="Futura Medium" panose="020B0602020204020303" pitchFamily="34" charset="-79"/>
              </a:rPr>
              <a:t>编译器（</a:t>
            </a:r>
            <a:r>
              <a:rPr lang="en-US" altLang="zh-CN" b="1" dirty="0">
                <a:latin typeface="Gill Sans MT" panose="020B0502020104020203" pitchFamily="34" charset="0"/>
                <a:cs typeface="Futura Medium" panose="020B0602020204020303" pitchFamily="34" charset="-79"/>
              </a:rPr>
              <a:t>Compiling</a:t>
            </a:r>
            <a:r>
              <a:rPr lang="zh-CN" altLang="en-US" b="1" dirty="0">
                <a:latin typeface="Gill Sans MT" panose="020B0502020104020203" pitchFamily="34" charset="0"/>
                <a:cs typeface="Futura Medium" panose="020B0602020204020303" pitchFamily="34" charset="-79"/>
              </a:rPr>
              <a:t>）</a:t>
            </a:r>
            <a:r>
              <a:rPr lang="zh-CN" altLang="en-US" dirty="0">
                <a:latin typeface="Gill Sans MT" panose="020B0502020104020203" pitchFamily="34" charset="0"/>
                <a:cs typeface="Futura Medium" panose="020B0602020204020303" pitchFamily="34" charset="-79"/>
              </a:rPr>
              <a:t>：编译器会将预处理完的 </a:t>
            </a:r>
            <a:r>
              <a:rPr lang="en-US" altLang="zh-CN" dirty="0">
                <a:latin typeface="Gill Sans MT" panose="020B0502020104020203" pitchFamily="34" charset="0"/>
                <a:cs typeface="Futura Medium" panose="020B0602020204020303" pitchFamily="34" charset="-79"/>
              </a:rPr>
              <a:t>.i </a:t>
            </a:r>
            <a:r>
              <a:rPr lang="zh-CN" altLang="en-US" dirty="0">
                <a:latin typeface="Gill Sans MT" panose="020B0502020104020203" pitchFamily="34" charset="0"/>
                <a:cs typeface="Futura Medium" panose="020B0602020204020303" pitchFamily="34" charset="-79"/>
              </a:rPr>
              <a:t>文件进行一些列的语法分析，并优化后生成对应的汇编代码。会生成 </a:t>
            </a:r>
            <a:r>
              <a:rPr lang="en-US" altLang="zh-CN" dirty="0">
                <a:latin typeface="Gill Sans MT" panose="020B0502020104020203" pitchFamily="34" charset="0"/>
                <a:cs typeface="Futura Medium" panose="020B0602020204020303" pitchFamily="34" charset="-79"/>
              </a:rPr>
              <a:t>.s </a:t>
            </a:r>
            <a:r>
              <a:rPr lang="zh-CN" altLang="en-US" dirty="0">
                <a:latin typeface="Gill Sans MT" panose="020B0502020104020203" pitchFamily="34" charset="0"/>
                <a:cs typeface="Futura Medium" panose="020B0602020204020303" pitchFamily="34" charset="-79"/>
              </a:rPr>
              <a:t>文件。</a:t>
            </a:r>
          </a:p>
        </p:txBody>
      </p:sp>
      <p:pic>
        <p:nvPicPr>
          <p:cNvPr id="5" name="图片 4">
            <a:extLst>
              <a:ext uri="{FF2B5EF4-FFF2-40B4-BE49-F238E27FC236}">
                <a16:creationId xmlns:a16="http://schemas.microsoft.com/office/drawing/2014/main" id="{ACB17640-9A39-8D4E-996F-D43D021E3009}"/>
              </a:ext>
            </a:extLst>
          </p:cNvPr>
          <p:cNvPicPr>
            <a:picLocks noChangeAspect="1"/>
          </p:cNvPicPr>
          <p:nvPr/>
        </p:nvPicPr>
        <p:blipFill>
          <a:blip r:embed="rId2"/>
          <a:stretch>
            <a:fillRect/>
          </a:stretch>
        </p:blipFill>
        <p:spPr>
          <a:xfrm>
            <a:off x="567531" y="3793919"/>
            <a:ext cx="11061700" cy="1574800"/>
          </a:xfrm>
          <a:prstGeom prst="rect">
            <a:avLst/>
          </a:prstGeom>
        </p:spPr>
      </p:pic>
    </p:spTree>
    <p:extLst>
      <p:ext uri="{BB962C8B-B14F-4D97-AF65-F5344CB8AC3E}">
        <p14:creationId xmlns:p14="http://schemas.microsoft.com/office/powerpoint/2010/main" val="64315584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25781</TotalTime>
  <Words>710</Words>
  <Application>Microsoft Macintosh PowerPoint</Application>
  <PresentationFormat>自定义</PresentationFormat>
  <Paragraphs>67</Paragraphs>
  <Slides>15</Slides>
  <Notes>3</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15</vt:i4>
      </vt:variant>
    </vt:vector>
  </HeadingPairs>
  <TitlesOfParts>
    <vt:vector size="35" baseType="lpstr">
      <vt:lpstr>黑体</vt:lpstr>
      <vt:lpstr>华文细黑</vt:lpstr>
      <vt:lpstr>微软雅黑</vt:lpstr>
      <vt:lpstr>微软雅黑</vt:lpstr>
      <vt:lpstr>FrutigerNext LT Bold</vt:lpstr>
      <vt:lpstr>FrutigerNext LT Light</vt:lpstr>
      <vt:lpstr>FrutigerNext LT Medium</vt:lpstr>
      <vt:lpstr>GEETYPE-SkyGB-Flash Reguar</vt:lpstr>
      <vt:lpstr>Segoe UI</vt:lpstr>
      <vt:lpstr>Arial</vt:lpstr>
      <vt:lpstr>Calibri</vt:lpstr>
      <vt:lpstr>Futura Medium</vt:lpstr>
      <vt:lpstr>Gill Sans MT</vt:lpstr>
      <vt:lpstr>Wingdings</vt:lpstr>
      <vt:lpstr>Title1</vt:lpstr>
      <vt:lpstr>Title2</vt:lpstr>
      <vt:lpstr>content01</vt:lpstr>
      <vt:lpstr>Content02</vt:lpstr>
      <vt:lpstr>code01</vt:lpstr>
      <vt:lpstr>Thankyou</vt:lpstr>
      <vt:lpstr>AI编译器系列</vt:lpstr>
      <vt:lpstr>PowerPoint 演示文稿</vt:lpstr>
      <vt:lpstr>What is Compiler 编译器是什么</vt:lpstr>
      <vt:lpstr>GNU Compiler Collection, GCC </vt:lpstr>
      <vt:lpstr>GNU Compiler Collection, GCC </vt:lpstr>
      <vt:lpstr>GCC Main Feature</vt:lpstr>
      <vt:lpstr>GCC Compile Process</vt:lpstr>
      <vt:lpstr>GCC Compile Process</vt:lpstr>
      <vt:lpstr>GCC Compile Process</vt:lpstr>
      <vt:lpstr>GCC Compile Process</vt:lpstr>
      <vt:lpstr>GCC Compile Process</vt:lpstr>
      <vt:lpstr>Compiler basic constitution 编译器基本构成 </vt:lpstr>
      <vt:lpstr>Advantage</vt:lpstr>
      <vt:lpstr>Shortcoming</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3530</cp:revision>
  <dcterms:created xsi:type="dcterms:W3CDTF">2015-01-14T10:38:57Z</dcterms:created>
  <dcterms:modified xsi:type="dcterms:W3CDTF">2022-11-19T06:07:34Z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